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F9646-5F85-44E1-8BC0-A85C89576CF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18F60-0892-443F-A9BB-2AB7394EB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2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9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7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7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2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5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AF4A-00D9-422F-BC61-9F499B4382C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0F7A-C71C-4C51-9EAF-73848752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Freeform: Shape 29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6AB2F-59D5-45FC-B3CC-59AC1E591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/>
              <a:t>Unit 1 Review Jeopardy</a:t>
            </a:r>
          </a:p>
        </p:txBody>
      </p:sp>
    </p:spTree>
    <p:extLst>
      <p:ext uri="{BB962C8B-B14F-4D97-AF65-F5344CB8AC3E}">
        <p14:creationId xmlns:p14="http://schemas.microsoft.com/office/powerpoint/2010/main" val="108741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20B6D2-86E4-4958-AF8F-616BCDC9D4D4}"/>
              </a:ext>
            </a:extLst>
          </p:cNvPr>
          <p:cNvSpPr txBox="1"/>
          <p:nvPr/>
        </p:nvSpPr>
        <p:spPr>
          <a:xfrm>
            <a:off x="1543050" y="1371600"/>
            <a:ext cx="8886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What property is this an example of?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If 7x = 21, then 21 = 7x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797556-752B-46BD-AE6C-060062697741}"/>
              </a:ext>
            </a:extLst>
          </p:cNvPr>
          <p:cNvSpPr txBox="1"/>
          <p:nvPr/>
        </p:nvSpPr>
        <p:spPr>
          <a:xfrm>
            <a:off x="4681537" y="4086225"/>
            <a:ext cx="282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Symmetric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C26CB-27E5-4322-A9E1-35C264A8D8B4}"/>
              </a:ext>
            </a:extLst>
          </p:cNvPr>
          <p:cNvSpPr txBox="1"/>
          <p:nvPr/>
        </p:nvSpPr>
        <p:spPr>
          <a:xfrm>
            <a:off x="9829800" y="6076950"/>
            <a:ext cx="164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5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ED0ACC-8A5C-4173-83B8-F5CB71779787}"/>
              </a:ext>
            </a:extLst>
          </p:cNvPr>
          <p:cNvSpPr txBox="1"/>
          <p:nvPr/>
        </p:nvSpPr>
        <p:spPr>
          <a:xfrm>
            <a:off x="1476375" y="1381125"/>
            <a:ext cx="8886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property is this an example of?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If 20 + 4 = 24 and 24 = 6 • 4, then 20 + 4 = 6 •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913AEF-AF9C-4523-9296-337682ECEC61}"/>
              </a:ext>
            </a:extLst>
          </p:cNvPr>
          <p:cNvSpPr txBox="1"/>
          <p:nvPr/>
        </p:nvSpPr>
        <p:spPr>
          <a:xfrm>
            <a:off x="4633912" y="3667125"/>
            <a:ext cx="2571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Transitive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23C2E8-033F-4729-A40A-D4FBF2A6C627}"/>
              </a:ext>
            </a:extLst>
          </p:cNvPr>
          <p:cNvSpPr txBox="1"/>
          <p:nvPr/>
        </p:nvSpPr>
        <p:spPr>
          <a:xfrm>
            <a:off x="9134475" y="5210175"/>
            <a:ext cx="17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D941C-050C-48D4-8939-BDD7330FFA13}"/>
              </a:ext>
            </a:extLst>
          </p:cNvPr>
          <p:cNvSpPr txBox="1"/>
          <p:nvPr/>
        </p:nvSpPr>
        <p:spPr>
          <a:xfrm>
            <a:off x="238125" y="1647825"/>
            <a:ext cx="11563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Is this an example of the Associative or the Commutative Property?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(7 + a) + b = (a + 7) + 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692F7-A080-40B7-9D60-E4F648780047}"/>
              </a:ext>
            </a:extLst>
          </p:cNvPr>
          <p:cNvSpPr txBox="1"/>
          <p:nvPr/>
        </p:nvSpPr>
        <p:spPr>
          <a:xfrm>
            <a:off x="4352925" y="3787081"/>
            <a:ext cx="3333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Commutative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975CCC-997F-44ED-934E-84FD1E4820D1}"/>
              </a:ext>
            </a:extLst>
          </p:cNvPr>
          <p:cNvSpPr txBox="1"/>
          <p:nvPr/>
        </p:nvSpPr>
        <p:spPr>
          <a:xfrm>
            <a:off x="10172700" y="5781675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5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8ED90E-6810-4BB4-83FA-338EE6A70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151" y="2776537"/>
            <a:ext cx="4791698" cy="1042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6F2F41-1AE0-44A0-9A9D-65092AE7A203}"/>
              </a:ext>
            </a:extLst>
          </p:cNvPr>
          <p:cNvSpPr txBox="1"/>
          <p:nvPr/>
        </p:nvSpPr>
        <p:spPr>
          <a:xfrm>
            <a:off x="1276349" y="1581150"/>
            <a:ext cx="963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is the first step in evaluating this expression?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9DB8A2-42D4-46AD-84FD-7FF35F53031D}"/>
              </a:ext>
            </a:extLst>
          </p:cNvPr>
          <p:cNvSpPr txBox="1"/>
          <p:nvPr/>
        </p:nvSpPr>
        <p:spPr>
          <a:xfrm>
            <a:off x="4800599" y="4275119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7 squared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3AA5F6-989F-417B-A74F-B1BEBDD5042E}"/>
              </a:ext>
            </a:extLst>
          </p:cNvPr>
          <p:cNvSpPr txBox="1"/>
          <p:nvPr/>
        </p:nvSpPr>
        <p:spPr>
          <a:xfrm>
            <a:off x="10153650" y="5857875"/>
            <a:ext cx="150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1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7619F-7A1F-4EEB-82BB-470F84A0984A}"/>
              </a:ext>
            </a:extLst>
          </p:cNvPr>
          <p:cNvSpPr txBox="1"/>
          <p:nvPr/>
        </p:nvSpPr>
        <p:spPr>
          <a:xfrm>
            <a:off x="5091112" y="933449"/>
            <a:ext cx="2009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Evaluate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04096C-B17F-4B01-9C84-2020CFC07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124074"/>
            <a:ext cx="3810000" cy="8466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0E9BEB-DF43-42E9-96F5-455259E4F12E}"/>
              </a:ext>
            </a:extLst>
          </p:cNvPr>
          <p:cNvSpPr txBox="1"/>
          <p:nvPr/>
        </p:nvSpPr>
        <p:spPr>
          <a:xfrm>
            <a:off x="5807867" y="3887260"/>
            <a:ext cx="576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E991DF-6B0F-4EC1-AFC2-2A625B4302DE}"/>
              </a:ext>
            </a:extLst>
          </p:cNvPr>
          <p:cNvSpPr txBox="1"/>
          <p:nvPr/>
        </p:nvSpPr>
        <p:spPr>
          <a:xfrm>
            <a:off x="10077450" y="5676900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F2E6F3-67D2-4252-9AB6-960A21D392FF}"/>
              </a:ext>
            </a:extLst>
          </p:cNvPr>
          <p:cNvSpPr txBox="1"/>
          <p:nvPr/>
        </p:nvSpPr>
        <p:spPr>
          <a:xfrm>
            <a:off x="5091112" y="933449"/>
            <a:ext cx="2009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Evaluate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7120C6-A327-48A9-A4BF-D2E2A8EF5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311" y="1909762"/>
            <a:ext cx="4143377" cy="1243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B368B5-FBAC-47CA-8532-560364F615AA}"/>
              </a:ext>
            </a:extLst>
          </p:cNvPr>
          <p:cNvSpPr txBox="1"/>
          <p:nvPr/>
        </p:nvSpPr>
        <p:spPr>
          <a:xfrm>
            <a:off x="5667374" y="3724277"/>
            <a:ext cx="85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B653BF-0A80-44A2-A41D-B04AB6C23A06}"/>
              </a:ext>
            </a:extLst>
          </p:cNvPr>
          <p:cNvSpPr txBox="1"/>
          <p:nvPr/>
        </p:nvSpPr>
        <p:spPr>
          <a:xfrm>
            <a:off x="10163175" y="5915025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8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35AF09-581C-48E3-A9A0-756FD54BBAE5}"/>
              </a:ext>
            </a:extLst>
          </p:cNvPr>
          <p:cNvSpPr txBox="1"/>
          <p:nvPr/>
        </p:nvSpPr>
        <p:spPr>
          <a:xfrm>
            <a:off x="3514725" y="1962150"/>
            <a:ext cx="4943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If x = 7, evaluate 21 +x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DED5FC-5117-400B-B8AD-DA5AF300C1B0}"/>
              </a:ext>
            </a:extLst>
          </p:cNvPr>
          <p:cNvSpPr txBox="1"/>
          <p:nvPr/>
        </p:nvSpPr>
        <p:spPr>
          <a:xfrm>
            <a:off x="5619750" y="3533775"/>
            <a:ext cx="73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E55262-C923-4950-B36F-0553D4D04168}"/>
              </a:ext>
            </a:extLst>
          </p:cNvPr>
          <p:cNvSpPr txBox="1"/>
          <p:nvPr/>
        </p:nvSpPr>
        <p:spPr>
          <a:xfrm>
            <a:off x="9629775" y="5572125"/>
            <a:ext cx="15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8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71D0A4-F24E-4101-A262-6DC2BE651BFD}"/>
              </a:ext>
            </a:extLst>
          </p:cNvPr>
          <p:cNvSpPr txBox="1"/>
          <p:nvPr/>
        </p:nvSpPr>
        <p:spPr>
          <a:xfrm>
            <a:off x="2605087" y="1219200"/>
            <a:ext cx="698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If </a:t>
            </a:r>
            <a:r>
              <a:rPr lang="en-US" sz="3600" i="1" dirty="0"/>
              <a:t>A</a:t>
            </a:r>
            <a:r>
              <a:rPr lang="en-US" sz="3600" dirty="0"/>
              <a:t> = </a:t>
            </a:r>
            <a:r>
              <a:rPr lang="en-US" sz="3600" i="1" dirty="0"/>
              <a:t>s</a:t>
            </a:r>
            <a:r>
              <a:rPr lang="en-US" sz="3600" baseline="30000" dirty="0"/>
              <a:t>2</a:t>
            </a:r>
            <a:r>
              <a:rPr lang="en-US" sz="3600" dirty="0"/>
              <a:t> + 10, and </a:t>
            </a:r>
            <a:r>
              <a:rPr lang="en-US" sz="3600" i="1" dirty="0"/>
              <a:t>s</a:t>
            </a:r>
            <a:r>
              <a:rPr lang="en-US" sz="3600" dirty="0"/>
              <a:t> = 10, find </a:t>
            </a:r>
            <a:r>
              <a:rPr lang="en-US" sz="3600" i="1" dirty="0"/>
              <a:t>A</a:t>
            </a:r>
            <a:r>
              <a:rPr lang="en-US" sz="36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E08A3C-FB35-4E76-B7D6-9CD2D9D4456A}"/>
              </a:ext>
            </a:extLst>
          </p:cNvPr>
          <p:cNvSpPr txBox="1"/>
          <p:nvPr/>
        </p:nvSpPr>
        <p:spPr>
          <a:xfrm>
            <a:off x="5510212" y="2828925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110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BB21D0-232D-477B-8860-F8E1B91E4F9C}"/>
              </a:ext>
            </a:extLst>
          </p:cNvPr>
          <p:cNvSpPr txBox="1"/>
          <p:nvPr/>
        </p:nvSpPr>
        <p:spPr>
          <a:xfrm>
            <a:off x="10477500" y="5800725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16668B-753D-4696-B641-D50E0C46D780}"/>
              </a:ext>
            </a:extLst>
          </p:cNvPr>
          <p:cNvSpPr txBox="1"/>
          <p:nvPr/>
        </p:nvSpPr>
        <p:spPr>
          <a:xfrm>
            <a:off x="2705100" y="1295400"/>
            <a:ext cx="6296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Combine like terms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F54F1C-AD31-4CA8-8FB9-F616B6A46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674" y="2476500"/>
            <a:ext cx="4815417" cy="952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7A3B4B-3365-4091-8085-4FBD1C2F0FD6}"/>
              </a:ext>
            </a:extLst>
          </p:cNvPr>
          <p:cNvSpPr txBox="1"/>
          <p:nvPr/>
        </p:nvSpPr>
        <p:spPr>
          <a:xfrm>
            <a:off x="4884206" y="3886200"/>
            <a:ext cx="2430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-4</a:t>
            </a:r>
            <a:r>
              <a:rPr lang="en-US" sz="4400" i="1" dirty="0">
                <a:solidFill>
                  <a:srgbClr val="FF0000"/>
                </a:solidFill>
              </a:rPr>
              <a:t>x</a:t>
            </a:r>
            <a:r>
              <a:rPr lang="en-US" sz="4400" dirty="0">
                <a:solidFill>
                  <a:srgbClr val="FF0000"/>
                </a:solidFill>
              </a:rPr>
              <a:t> – 9</a:t>
            </a:r>
            <a:r>
              <a:rPr lang="en-US" sz="4400" i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9BCFEA-2333-44A5-888C-64F1B4E82FAF}"/>
              </a:ext>
            </a:extLst>
          </p:cNvPr>
          <p:cNvSpPr txBox="1"/>
          <p:nvPr/>
        </p:nvSpPr>
        <p:spPr>
          <a:xfrm>
            <a:off x="10487025" y="594360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1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95EC91-5FDF-4B13-A9E5-C3608CEE8B84}"/>
              </a:ext>
            </a:extLst>
          </p:cNvPr>
          <p:cNvSpPr txBox="1"/>
          <p:nvPr/>
        </p:nvSpPr>
        <p:spPr>
          <a:xfrm>
            <a:off x="2705100" y="1295400"/>
            <a:ext cx="6296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Combine like terms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965781-416D-4E59-A36F-053AE3AD5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5" y="2638425"/>
            <a:ext cx="4507230" cy="990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B0F2E2-E160-452C-BB37-FCAE12FFF511}"/>
              </a:ext>
            </a:extLst>
          </p:cNvPr>
          <p:cNvSpPr txBox="1"/>
          <p:nvPr/>
        </p:nvSpPr>
        <p:spPr>
          <a:xfrm>
            <a:off x="4884206" y="3886200"/>
            <a:ext cx="2430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-9</a:t>
            </a:r>
            <a:r>
              <a:rPr lang="en-US" sz="4400" i="1" dirty="0">
                <a:solidFill>
                  <a:srgbClr val="FF0000"/>
                </a:solidFill>
              </a:rPr>
              <a:t>y </a:t>
            </a:r>
            <a:r>
              <a:rPr lang="en-US" sz="4400" dirty="0">
                <a:solidFill>
                  <a:srgbClr val="FF0000"/>
                </a:solidFill>
              </a:rPr>
              <a:t>- 13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2E699-AC09-4C1E-869E-7A03818BF6CD}"/>
              </a:ext>
            </a:extLst>
          </p:cNvPr>
          <p:cNvSpPr txBox="1"/>
          <p:nvPr/>
        </p:nvSpPr>
        <p:spPr>
          <a:xfrm>
            <a:off x="10496550" y="601980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805AE3-43DD-4F47-AC40-E2C26A841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924925"/>
              </p:ext>
            </p:extLst>
          </p:nvPr>
        </p:nvGraphicFramePr>
        <p:xfrm>
          <a:off x="374650" y="452965"/>
          <a:ext cx="11493500" cy="5919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val="3365314073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1969260624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2255735634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1789094855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1731394517"/>
                    </a:ext>
                  </a:extLst>
                </a:gridCol>
              </a:tblGrid>
              <a:tr h="13542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The Real Number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Properties of Real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Order of Operations &amp;</a:t>
                      </a:r>
                    </a:p>
                    <a:p>
                      <a:pPr algn="ctr"/>
                      <a:r>
                        <a:rPr lang="en-US" sz="2000" dirty="0"/>
                        <a:t>Evaluating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Combining Like Terms and</a:t>
                      </a:r>
                    </a:p>
                    <a:p>
                      <a:pPr algn="ctr"/>
                      <a:r>
                        <a:rPr lang="en-US" sz="2000" dirty="0"/>
                        <a:t>Distributive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Translating Verbal Expressions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795183"/>
                  </a:ext>
                </a:extLst>
              </a:tr>
              <a:tr h="9129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95003"/>
                  </a:ext>
                </a:extLst>
              </a:tr>
              <a:tr h="9129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368389"/>
                  </a:ext>
                </a:extLst>
              </a:tr>
              <a:tr h="9129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790396"/>
                  </a:ext>
                </a:extLst>
              </a:tr>
              <a:tr h="9129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1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363106"/>
                  </a:ext>
                </a:extLst>
              </a:tr>
              <a:tr h="9129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1000</a:t>
                      </a:r>
                      <a:endParaRPr 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636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923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5A6139-F893-41CA-820B-27EDF696B85D}"/>
              </a:ext>
            </a:extLst>
          </p:cNvPr>
          <p:cNvSpPr txBox="1"/>
          <p:nvPr/>
        </p:nvSpPr>
        <p:spPr>
          <a:xfrm>
            <a:off x="1895475" y="1123950"/>
            <a:ext cx="7867650" cy="359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7w + 5</a:t>
            </a:r>
          </a:p>
          <a:p>
            <a:pPr algn="ctr"/>
            <a:endParaRPr lang="en-US" sz="3600" dirty="0"/>
          </a:p>
          <a:p>
            <a:pPr algn="ctr">
              <a:lnSpc>
                <a:spcPct val="150000"/>
              </a:lnSpc>
            </a:pPr>
            <a:r>
              <a:rPr lang="en-US" sz="3600" dirty="0"/>
              <a:t>How many terms are there?</a:t>
            </a:r>
          </a:p>
          <a:p>
            <a:pPr algn="ctr">
              <a:lnSpc>
                <a:spcPct val="150000"/>
              </a:lnSpc>
            </a:pPr>
            <a:r>
              <a:rPr lang="en-US" sz="3600" dirty="0"/>
              <a:t>What are the coefficient(s)?</a:t>
            </a:r>
          </a:p>
          <a:p>
            <a:pPr algn="ctr">
              <a:lnSpc>
                <a:spcPct val="150000"/>
              </a:lnSpc>
            </a:pPr>
            <a:r>
              <a:rPr lang="en-US" sz="3600" dirty="0"/>
              <a:t>What are constant(s)?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83EEC5-1C0D-4D80-8798-803A6F569334}"/>
              </a:ext>
            </a:extLst>
          </p:cNvPr>
          <p:cNvSpPr txBox="1"/>
          <p:nvPr/>
        </p:nvSpPr>
        <p:spPr>
          <a:xfrm>
            <a:off x="8886825" y="3230607"/>
            <a:ext cx="1114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B17712-F422-47A6-9F99-251C28C34E48}"/>
              </a:ext>
            </a:extLst>
          </p:cNvPr>
          <p:cNvSpPr txBox="1"/>
          <p:nvPr/>
        </p:nvSpPr>
        <p:spPr>
          <a:xfrm>
            <a:off x="9124950" y="2522721"/>
            <a:ext cx="1114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BF175-C2B0-4F09-A2F4-72494A5F948C}"/>
              </a:ext>
            </a:extLst>
          </p:cNvPr>
          <p:cNvSpPr txBox="1"/>
          <p:nvPr/>
        </p:nvSpPr>
        <p:spPr>
          <a:xfrm>
            <a:off x="8329613" y="3988167"/>
            <a:ext cx="1114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E0858E-F9BD-4A93-9C3E-0EB837A89724}"/>
              </a:ext>
            </a:extLst>
          </p:cNvPr>
          <p:cNvSpPr txBox="1"/>
          <p:nvPr/>
        </p:nvSpPr>
        <p:spPr>
          <a:xfrm>
            <a:off x="10582275" y="5981700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B9E835-25A9-4D17-883A-AEC2B3453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309" y="2505075"/>
            <a:ext cx="2431382" cy="9239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D45E3B-7F6C-4BF9-ABB7-2E64B1FA81ED}"/>
              </a:ext>
            </a:extLst>
          </p:cNvPr>
          <p:cNvSpPr txBox="1"/>
          <p:nvPr/>
        </p:nvSpPr>
        <p:spPr>
          <a:xfrm>
            <a:off x="4114800" y="131445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Simplify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6B7DD-0C51-4E91-AF1C-2235B83E91E8}"/>
              </a:ext>
            </a:extLst>
          </p:cNvPr>
          <p:cNvSpPr txBox="1"/>
          <p:nvPr/>
        </p:nvSpPr>
        <p:spPr>
          <a:xfrm>
            <a:off x="4291012" y="4034850"/>
            <a:ext cx="3609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6</a:t>
            </a:r>
            <a:r>
              <a:rPr lang="en-US" sz="4400" i="1" dirty="0">
                <a:solidFill>
                  <a:srgbClr val="FF0000"/>
                </a:solidFill>
              </a:rPr>
              <a:t>x</a:t>
            </a:r>
            <a:r>
              <a:rPr lang="en-US" sz="4400" dirty="0">
                <a:solidFill>
                  <a:srgbClr val="FF0000"/>
                </a:solidFill>
              </a:rPr>
              <a:t> + 60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C8B09D-DAC8-47DE-98BA-9E9F4AB867DA}"/>
              </a:ext>
            </a:extLst>
          </p:cNvPr>
          <p:cNvSpPr txBox="1"/>
          <p:nvPr/>
        </p:nvSpPr>
        <p:spPr>
          <a:xfrm>
            <a:off x="10306050" y="5934075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B0B3FA-380B-479B-92C9-B0099310850C}"/>
                  </a:ext>
                </a:extLst>
              </p:cNvPr>
              <p:cNvSpPr txBox="1"/>
              <p:nvPr/>
            </p:nvSpPr>
            <p:spPr>
              <a:xfrm>
                <a:off x="3952875" y="1304925"/>
                <a:ext cx="4286250" cy="1986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/>
                  <a:t>Simplify</a:t>
                </a:r>
              </a:p>
              <a:p>
                <a:pPr algn="ctr"/>
                <a:endParaRPr lang="en-US" sz="36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/>
                  <a:t>(3</a:t>
                </a:r>
                <a:r>
                  <a:rPr lang="en-US" sz="3600" i="1" dirty="0"/>
                  <a:t>x</a:t>
                </a:r>
                <a:r>
                  <a:rPr lang="en-US" sz="3600" dirty="0"/>
                  <a:t> + 2)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/>
                  <a:t>(-8 + </a:t>
                </a:r>
                <a:r>
                  <a:rPr lang="en-US" sz="3600" i="1" dirty="0"/>
                  <a:t>x</a:t>
                </a:r>
                <a:r>
                  <a:rPr lang="en-US" sz="3600" dirty="0"/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B0B3FA-380B-479B-92C9-B00993108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75" y="1304925"/>
                <a:ext cx="4286250" cy="1986569"/>
              </a:xfrm>
              <a:prstGeom prst="rect">
                <a:avLst/>
              </a:prstGeom>
              <a:blipFill>
                <a:blip r:embed="rId2"/>
                <a:stretch>
                  <a:fillRect t="-4908" r="-1847" b="-3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5DB270-77CC-477E-83AA-B173CA1C990F}"/>
                  </a:ext>
                </a:extLst>
              </p:cNvPr>
              <p:cNvSpPr txBox="1"/>
              <p:nvPr/>
            </p:nvSpPr>
            <p:spPr>
              <a:xfrm>
                <a:off x="3648075" y="3798749"/>
                <a:ext cx="5324475" cy="236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3600" dirty="0">
                    <a:solidFill>
                      <a:srgbClr val="FF0000"/>
                    </a:solidFill>
                  </a:rPr>
                  <a:t>2x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 + 7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x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 or 1.125x +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8.</m:t>
                    </m:r>
                    <m:acc>
                      <m:accPr>
                        <m:chr m:val="̅"/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5DB270-77CC-477E-83AA-B173CA1C9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075" y="3798749"/>
                <a:ext cx="5324475" cy="2360646"/>
              </a:xfrm>
              <a:prstGeom prst="rect">
                <a:avLst/>
              </a:prstGeom>
              <a:blipFill>
                <a:blip r:embed="rId3"/>
                <a:stretch>
                  <a:fillRect b="-3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927651A-96B2-4232-84D8-696BA3EABE8F}"/>
              </a:ext>
            </a:extLst>
          </p:cNvPr>
          <p:cNvSpPr txBox="1"/>
          <p:nvPr/>
        </p:nvSpPr>
        <p:spPr>
          <a:xfrm>
            <a:off x="9953625" y="5972175"/>
            <a:ext cx="170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61D2DA-0812-40D2-9D54-81006DBA8297}"/>
              </a:ext>
            </a:extLst>
          </p:cNvPr>
          <p:cNvSpPr txBox="1"/>
          <p:nvPr/>
        </p:nvSpPr>
        <p:spPr>
          <a:xfrm>
            <a:off x="2733675" y="1209675"/>
            <a:ext cx="591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Translate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46B2CB-2B95-469D-B4A6-6FD93ADA5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587" y="2347912"/>
            <a:ext cx="2879111" cy="646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394CC9-9C29-4B55-A19F-02671BF16D2D}"/>
              </a:ext>
            </a:extLst>
          </p:cNvPr>
          <p:cNvSpPr txBox="1"/>
          <p:nvPr/>
        </p:nvSpPr>
        <p:spPr>
          <a:xfrm>
            <a:off x="3816042" y="3705225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 + 7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CCD79E-AB04-4CFB-BFC5-B893C7683F3B}"/>
              </a:ext>
            </a:extLst>
          </p:cNvPr>
          <p:cNvSpPr txBox="1"/>
          <p:nvPr/>
        </p:nvSpPr>
        <p:spPr>
          <a:xfrm>
            <a:off x="10267950" y="592455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8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544B5A-A344-4EAF-8D46-9E4468A3F28E}"/>
              </a:ext>
            </a:extLst>
          </p:cNvPr>
          <p:cNvSpPr txBox="1"/>
          <p:nvPr/>
        </p:nvSpPr>
        <p:spPr>
          <a:xfrm>
            <a:off x="2733675" y="1209675"/>
            <a:ext cx="591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Translate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1C6459-6F74-480C-B6A7-574A3B095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724" y="2466975"/>
            <a:ext cx="3633107" cy="8572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C9977C-1298-4A0E-BFE0-8E8A7C96DF27}"/>
                  </a:ext>
                </a:extLst>
              </p:cNvPr>
              <p:cNvSpPr txBox="1"/>
              <p:nvPr/>
            </p:nvSpPr>
            <p:spPr>
              <a:xfrm>
                <a:off x="4953000" y="3857625"/>
                <a:ext cx="2238375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C9977C-1298-4A0E-BFE0-8E8A7C96D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57625"/>
                <a:ext cx="2238375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9C62E92-0372-48D6-A012-1ED6E4834C3C}"/>
              </a:ext>
            </a:extLst>
          </p:cNvPr>
          <p:cNvSpPr txBox="1"/>
          <p:nvPr/>
        </p:nvSpPr>
        <p:spPr>
          <a:xfrm>
            <a:off x="10267950" y="592455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FF25E8-E530-4833-9564-8BECC143CFED}"/>
              </a:ext>
            </a:extLst>
          </p:cNvPr>
          <p:cNvSpPr txBox="1"/>
          <p:nvPr/>
        </p:nvSpPr>
        <p:spPr>
          <a:xfrm>
            <a:off x="3138487" y="1152525"/>
            <a:ext cx="591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Translate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5E97C7-2B3E-4674-8ADC-B2C2381AD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895" y="2371725"/>
            <a:ext cx="6161617" cy="781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E5DCD9-D7FF-483A-84CC-02960B3EAE2D}"/>
                  </a:ext>
                </a:extLst>
              </p:cNvPr>
              <p:cNvSpPr txBox="1"/>
              <p:nvPr/>
            </p:nvSpPr>
            <p:spPr>
              <a:xfrm>
                <a:off x="4495800" y="3943350"/>
                <a:ext cx="3581400" cy="1247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E5DCD9-D7FF-483A-84CC-02960B3EA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943350"/>
                <a:ext cx="3581400" cy="12475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C915ACB-5E1A-4794-8ED5-8B3886A8D296}"/>
              </a:ext>
            </a:extLst>
          </p:cNvPr>
          <p:cNvSpPr txBox="1"/>
          <p:nvPr/>
        </p:nvSpPr>
        <p:spPr>
          <a:xfrm>
            <a:off x="10267950" y="592455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89C400-6B36-4833-8F3E-0DD71F6D6673}"/>
              </a:ext>
            </a:extLst>
          </p:cNvPr>
          <p:cNvSpPr txBox="1"/>
          <p:nvPr/>
        </p:nvSpPr>
        <p:spPr>
          <a:xfrm>
            <a:off x="2397918" y="1219200"/>
            <a:ext cx="7396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Translate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7 less than twice a number and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941A81-5C22-4B67-8FD0-14BBE7C21079}"/>
              </a:ext>
            </a:extLst>
          </p:cNvPr>
          <p:cNvSpPr txBox="1"/>
          <p:nvPr/>
        </p:nvSpPr>
        <p:spPr>
          <a:xfrm>
            <a:off x="3929061" y="3952875"/>
            <a:ext cx="4333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(2n + 4) - 7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C1BB25-491E-4432-A77C-46D9923542B8}"/>
              </a:ext>
            </a:extLst>
          </p:cNvPr>
          <p:cNvSpPr txBox="1"/>
          <p:nvPr/>
        </p:nvSpPr>
        <p:spPr>
          <a:xfrm>
            <a:off x="10267950" y="592455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AA7CC9-0CED-4059-8401-DA655A19CB22}"/>
              </a:ext>
            </a:extLst>
          </p:cNvPr>
          <p:cNvSpPr txBox="1"/>
          <p:nvPr/>
        </p:nvSpPr>
        <p:spPr>
          <a:xfrm>
            <a:off x="2397918" y="1219200"/>
            <a:ext cx="7396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Translate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The maximum occupancy is 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09F0A-9288-4FF3-8E53-C3C6B33A525D}"/>
              </a:ext>
            </a:extLst>
          </p:cNvPr>
          <p:cNvSpPr txBox="1"/>
          <p:nvPr/>
        </p:nvSpPr>
        <p:spPr>
          <a:xfrm>
            <a:off x="4476749" y="3901800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n ≤ 55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DB8F18-ADE3-4D9A-9F90-FA705C1E0522}"/>
              </a:ext>
            </a:extLst>
          </p:cNvPr>
          <p:cNvSpPr txBox="1"/>
          <p:nvPr/>
        </p:nvSpPr>
        <p:spPr>
          <a:xfrm>
            <a:off x="10267950" y="592455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7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14C5E5-0C11-49B7-B7BF-A1BA051CBCC4}"/>
              </a:ext>
            </a:extLst>
          </p:cNvPr>
          <p:cNvSpPr txBox="1"/>
          <p:nvPr/>
        </p:nvSpPr>
        <p:spPr>
          <a:xfrm>
            <a:off x="1752600" y="2409825"/>
            <a:ext cx="8848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Is -7 a natural number?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206E6-2925-4E59-869A-922D43DB07AF}"/>
              </a:ext>
            </a:extLst>
          </p:cNvPr>
          <p:cNvSpPr txBox="1"/>
          <p:nvPr/>
        </p:nvSpPr>
        <p:spPr>
          <a:xfrm>
            <a:off x="5567362" y="3695700"/>
            <a:ext cx="105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8FB85-2F61-4F45-BDF6-0CAA1D5B85B6}"/>
              </a:ext>
            </a:extLst>
          </p:cNvPr>
          <p:cNvSpPr txBox="1"/>
          <p:nvPr/>
        </p:nvSpPr>
        <p:spPr>
          <a:xfrm>
            <a:off x="9601200" y="5467350"/>
            <a:ext cx="196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9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A2F04B-EA86-4B25-8164-87EFFCD8B6D7}"/>
              </a:ext>
            </a:extLst>
          </p:cNvPr>
          <p:cNvSpPr txBox="1"/>
          <p:nvPr/>
        </p:nvSpPr>
        <p:spPr>
          <a:xfrm>
            <a:off x="628649" y="1605945"/>
            <a:ext cx="11325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True or false: Whole numbers contain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A8385C-49E8-4CF0-A2B9-1A33954AE537}"/>
              </a:ext>
            </a:extLst>
          </p:cNvPr>
          <p:cNvSpPr txBox="1"/>
          <p:nvPr/>
        </p:nvSpPr>
        <p:spPr>
          <a:xfrm>
            <a:off x="5410199" y="3013501"/>
            <a:ext cx="1371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52A7F8-119E-4EED-AE8F-E81ED5345BA4}"/>
              </a:ext>
            </a:extLst>
          </p:cNvPr>
          <p:cNvSpPr txBox="1"/>
          <p:nvPr/>
        </p:nvSpPr>
        <p:spPr>
          <a:xfrm>
            <a:off x="9544050" y="5581650"/>
            <a:ext cx="176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7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F73FEB-1523-4FB1-9F3C-32CB9A5FBC7A}"/>
              </a:ext>
            </a:extLst>
          </p:cNvPr>
          <p:cNvSpPr txBox="1"/>
          <p:nvPr/>
        </p:nvSpPr>
        <p:spPr>
          <a:xfrm>
            <a:off x="3105150" y="1657350"/>
            <a:ext cx="598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Classify 9.81818181…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B89CD7-6D1A-448E-987B-01D5808E580A}"/>
              </a:ext>
            </a:extLst>
          </p:cNvPr>
          <p:cNvSpPr txBox="1"/>
          <p:nvPr/>
        </p:nvSpPr>
        <p:spPr>
          <a:xfrm>
            <a:off x="5419725" y="2914650"/>
            <a:ext cx="1352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R, Q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57DFE-841B-442F-B537-B845FF40231A}"/>
              </a:ext>
            </a:extLst>
          </p:cNvPr>
          <p:cNvSpPr txBox="1"/>
          <p:nvPr/>
        </p:nvSpPr>
        <p:spPr>
          <a:xfrm>
            <a:off x="9305925" y="5514975"/>
            <a:ext cx="237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DF7B8E-BF7D-46E4-B349-3D824C50F9B8}"/>
              </a:ext>
            </a:extLst>
          </p:cNvPr>
          <p:cNvSpPr txBox="1"/>
          <p:nvPr/>
        </p:nvSpPr>
        <p:spPr>
          <a:xfrm>
            <a:off x="4400550" y="1600200"/>
            <a:ext cx="3448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Classify 3: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8C4D93-CFB0-4C33-8A4A-F975E5FAF681}"/>
              </a:ext>
            </a:extLst>
          </p:cNvPr>
          <p:cNvSpPr txBox="1"/>
          <p:nvPr/>
        </p:nvSpPr>
        <p:spPr>
          <a:xfrm>
            <a:off x="4491037" y="3333750"/>
            <a:ext cx="3267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R, Q, Z, W, 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9D106-C35D-495B-9F71-66AE49765288}"/>
              </a:ext>
            </a:extLst>
          </p:cNvPr>
          <p:cNvSpPr txBox="1"/>
          <p:nvPr/>
        </p:nvSpPr>
        <p:spPr>
          <a:xfrm>
            <a:off x="8982075" y="5419725"/>
            <a:ext cx="292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BF3772-F576-46DB-9FF6-6AA678D5C4B2}"/>
              </a:ext>
            </a:extLst>
          </p:cNvPr>
          <p:cNvSpPr txBox="1"/>
          <p:nvPr/>
        </p:nvSpPr>
        <p:spPr>
          <a:xfrm>
            <a:off x="647701" y="1590675"/>
            <a:ext cx="1109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Order these numbers from least to greatest: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3/4, -6/7, -0.9, -0.5, 0.65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646F7-3846-47F1-A761-A90129594FD3}"/>
              </a:ext>
            </a:extLst>
          </p:cNvPr>
          <p:cNvSpPr txBox="1"/>
          <p:nvPr/>
        </p:nvSpPr>
        <p:spPr>
          <a:xfrm>
            <a:off x="3962400" y="3686175"/>
            <a:ext cx="501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-0.9, -6/7, -0.5, 0.65, 3/4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C4CA2-E6F1-48CC-9443-27F2CE0CA335}"/>
              </a:ext>
            </a:extLst>
          </p:cNvPr>
          <p:cNvSpPr txBox="1"/>
          <p:nvPr/>
        </p:nvSpPr>
        <p:spPr>
          <a:xfrm>
            <a:off x="9620250" y="5619750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A03714-23DD-4B8F-99D7-3098A89B5C8B}"/>
              </a:ext>
            </a:extLst>
          </p:cNvPr>
          <p:cNvSpPr txBox="1"/>
          <p:nvPr/>
        </p:nvSpPr>
        <p:spPr>
          <a:xfrm>
            <a:off x="661988" y="1600200"/>
            <a:ext cx="10868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True/False: (a + b) + c = a + (b + c) is the Commutative Property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005F2-A434-4EED-898C-F954D9523244}"/>
              </a:ext>
            </a:extLst>
          </p:cNvPr>
          <p:cNvSpPr txBox="1"/>
          <p:nvPr/>
        </p:nvSpPr>
        <p:spPr>
          <a:xfrm>
            <a:off x="5491163" y="2896910"/>
            <a:ext cx="1209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FA2F71-0D3D-443F-A52E-036CEF5841E2}"/>
              </a:ext>
            </a:extLst>
          </p:cNvPr>
          <p:cNvSpPr txBox="1"/>
          <p:nvPr/>
        </p:nvSpPr>
        <p:spPr>
          <a:xfrm>
            <a:off x="9553575" y="53149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0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D7F2BD-9FFC-4D25-971E-95B66531E212}"/>
              </a:ext>
            </a:extLst>
          </p:cNvPr>
          <p:cNvSpPr txBox="1"/>
          <p:nvPr/>
        </p:nvSpPr>
        <p:spPr>
          <a:xfrm>
            <a:off x="1438275" y="733425"/>
            <a:ext cx="8886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property is this an example of?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-2(x - y) = -2x + 2y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DC9427-E0AC-4B30-83B2-4EEDFD86CC28}"/>
              </a:ext>
            </a:extLst>
          </p:cNvPr>
          <p:cNvSpPr txBox="1"/>
          <p:nvPr/>
        </p:nvSpPr>
        <p:spPr>
          <a:xfrm>
            <a:off x="3552825" y="3209924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Distributive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A55300-3920-4995-934A-424DC84E48E1}"/>
              </a:ext>
            </a:extLst>
          </p:cNvPr>
          <p:cNvSpPr txBox="1"/>
          <p:nvPr/>
        </p:nvSpPr>
        <p:spPr>
          <a:xfrm>
            <a:off x="9267825" y="5486400"/>
            <a:ext cx="14668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9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418</Words>
  <Application>Microsoft Office PowerPoint</Application>
  <PresentationFormat>Widescreen</PresentationFormat>
  <Paragraphs>131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Calibri Light</vt:lpstr>
      <vt:lpstr>Cambria Math</vt:lpstr>
      <vt:lpstr>Rockwell</vt:lpstr>
      <vt:lpstr>Wingdings</vt:lpstr>
      <vt:lpstr>Atlas</vt:lpstr>
      <vt:lpstr>Unit 1 Review 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Review Jeopardy</dc:title>
  <dc:creator>Kayla Deuire</dc:creator>
  <cp:lastModifiedBy>Dustin Kinser</cp:lastModifiedBy>
  <cp:revision>17</cp:revision>
  <dcterms:created xsi:type="dcterms:W3CDTF">2019-08-18T14:53:05Z</dcterms:created>
  <dcterms:modified xsi:type="dcterms:W3CDTF">2019-08-19T18:12:06Z</dcterms:modified>
</cp:coreProperties>
</file>